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59" r:id="rId5"/>
    <p:sldId id="260" r:id="rId6"/>
    <p:sldId id="261" r:id="rId7"/>
    <p:sldId id="269" r:id="rId8"/>
    <p:sldId id="274" r:id="rId9"/>
    <p:sldId id="270" r:id="rId10"/>
    <p:sldId id="262" r:id="rId11"/>
    <p:sldId id="263" r:id="rId12"/>
    <p:sldId id="272" r:id="rId13"/>
    <p:sldId id="264" r:id="rId14"/>
    <p:sldId id="273" r:id="rId15"/>
    <p:sldId id="266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102C"/>
    <a:srgbClr val="D4EBD8"/>
    <a:srgbClr val="3B5D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66" autoAdjust="0"/>
    <p:restoredTop sz="94660"/>
  </p:normalViewPr>
  <p:slideViewPr>
    <p:cSldViewPr snapToGrid="0">
      <p:cViewPr varScale="1">
        <p:scale>
          <a:sx n="85" d="100"/>
          <a:sy n="85" d="100"/>
        </p:scale>
        <p:origin x="5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D661AB-3145-40B8-9FEA-864617F1DD30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4965268-4C59-7AFB-4284-29E601536C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834" y="257519"/>
            <a:ext cx="1189691" cy="580218"/>
          </a:xfrm>
          <a:prstGeom prst="rect">
            <a:avLst/>
          </a:prstGeom>
        </p:spPr>
      </p:pic>
      <p:pic>
        <p:nvPicPr>
          <p:cNvPr id="9" name="Picture 8" descr="A group of people looking at a computer&#10;&#10;Description automatically generated with medium confidence">
            <a:extLst>
              <a:ext uri="{FF2B5EF4-FFF2-40B4-BE49-F238E27FC236}">
                <a16:creationId xmlns:a16="http://schemas.microsoft.com/office/drawing/2014/main" id="{28D1CA3D-8409-3173-B747-9ACBA4A3D4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19" r="40740"/>
          <a:stretch/>
        </p:blipFill>
        <p:spPr>
          <a:xfrm>
            <a:off x="7486650" y="0"/>
            <a:ext cx="470535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18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CA9CB-EA19-2393-BF51-26E7F2352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A29783-5D87-872F-CAFD-AB55F8755C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05066-0C5F-10FD-4732-990408379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2018-9FCD-4D25-B6CE-F2EE6554B948}" type="datetimeFigureOut">
              <a:rPr lang="en-GB" smtClean="0"/>
              <a:t>13/04/2023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0B538-C4AD-1054-4F47-764801D07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317CC-9EF1-8073-3DEB-C5C7EA495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218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B55309-23B4-3FB1-A899-9932B6216D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EC846A-535B-C8A0-F5CA-2FAC0413AD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76679-D4C2-F46B-DCF3-2251FEF14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2018-9FCD-4D25-B6CE-F2EE6554B948}" type="datetimeFigureOut">
              <a:rPr lang="en-GB" smtClean="0"/>
              <a:t>13/04/2023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8B2AE-FB27-C6BC-15F6-84B106995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25CC4-38E9-98A1-F885-2B6A6D457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934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AB52FF7-DC33-7E25-FBBD-2EB5B40461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194" cy="685698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EBA3E50-760C-4B48-105E-E945156BB4B8}"/>
              </a:ext>
            </a:extLst>
          </p:cNvPr>
          <p:cNvGrpSpPr/>
          <p:nvPr userDrawn="1"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E71206E-49DD-6821-C349-BF92F187E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F6DD2B-5B85-359C-4FBD-B253EDD278C8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BD37331E-735F-8E59-3652-56BA4EC31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063"/>
          <a:stretch/>
        </p:blipFill>
        <p:spPr>
          <a:xfrm>
            <a:off x="1524" y="0"/>
            <a:ext cx="12188951" cy="15040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53E72A-0CBB-37E4-4CBB-0D8B145990B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964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5E8AA0-71CA-8ABC-3158-C76E10F8B6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194" cy="685698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E65F77D-830B-4587-6179-EAEFDB59DA9F}"/>
              </a:ext>
            </a:extLst>
          </p:cNvPr>
          <p:cNvGrpSpPr/>
          <p:nvPr userDrawn="1"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EF7F4F5-4091-F7DF-B5D7-27F2CF09B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D479FE-F2A7-1259-E9F7-5B06988F5483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D3E0E5C-9845-273F-56DA-9B3EDBB349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063"/>
          <a:stretch/>
        </p:blipFill>
        <p:spPr>
          <a:xfrm>
            <a:off x="1524" y="0"/>
            <a:ext cx="12188951" cy="15040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26341B-E791-8397-013A-AE21E4F2BB6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6EED84A-799A-8529-9C92-E21975AF2B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35E78D5-12A9-B6ED-45AC-D0E7181AEF75}"/>
              </a:ext>
            </a:extLst>
          </p:cNvPr>
          <p:cNvGrpSpPr/>
          <p:nvPr userDrawn="1"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40F579E-C8D0-F9E6-EDD9-7C00C200F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19FBE4-3409-72FF-CB4D-F0564994F44E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5" name="Picture 14" descr="A picture containing person, person, suit, standing&#10;&#10;Description automatically generated">
            <a:extLst>
              <a:ext uri="{FF2B5EF4-FFF2-40B4-BE49-F238E27FC236}">
                <a16:creationId xmlns:a16="http://schemas.microsoft.com/office/drawing/2014/main" id="{A99DEF5D-0187-0569-0152-FB86A428D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3474"/>
          <a:stretch/>
        </p:blipFill>
        <p:spPr>
          <a:xfrm>
            <a:off x="241461" y="1765301"/>
            <a:ext cx="3819494" cy="33273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39BF06-7B02-F173-5A28-7C6D18FD909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66904"/>
            <a:ext cx="1534767" cy="74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382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2F81F2-6943-BD2A-4FF4-E7B5E1C420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08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FDE854-D606-CD1E-DC1F-F60B3AA8FC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67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F8484D-32E4-23BB-2A63-4888AE1A61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857"/>
            <a:ext cx="12188952" cy="685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4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966B59E-D6BC-19DD-D9CB-0C46CDDE46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286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674B4E-3A36-AE80-F596-88EAFA8D99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26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628D0-6D27-3A22-3CBC-5435A86BD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248BE-D040-3D21-3A61-EE22584BB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81DDF-7CC1-D788-F48E-8EBA8012AA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02018-9FCD-4D25-B6CE-F2EE6554B948}" type="datetimeFigureOut">
              <a:rPr lang="en-GB" smtClean="0"/>
              <a:t>13/04/2023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AD2C6-7BBE-418E-D4F1-DD5A8D5A03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6D678-3C77-7F4A-530D-35BE9C7A2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20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0ABB8D-A9B1-BF5E-8E51-DAC64CE57FBB}"/>
              </a:ext>
            </a:extLst>
          </p:cNvPr>
          <p:cNvSpPr txBox="1"/>
          <p:nvPr/>
        </p:nvSpPr>
        <p:spPr>
          <a:xfrm>
            <a:off x="478305" y="2551837"/>
            <a:ext cx="64484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rgbClr val="F89A2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Student Enrollment System</a:t>
            </a:r>
            <a:endParaRPr lang="en-GB" sz="5400" b="1" dirty="0">
              <a:solidFill>
                <a:srgbClr val="F89A21"/>
              </a:solidFill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8232-02AA-07C1-0463-707EE11A3C6B}"/>
              </a:ext>
            </a:extLst>
          </p:cNvPr>
          <p:cNvSpPr txBox="1"/>
          <p:nvPr/>
        </p:nvSpPr>
        <p:spPr>
          <a:xfrm>
            <a:off x="343834" y="6394867"/>
            <a:ext cx="2903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  <a:latin typeface="Helvetica" panose="020B0604020202030204" pitchFamily="34" charset="0"/>
                <a:cs typeface="Segoe UI" panose="020B0502040204020203" pitchFamily="34" charset="0"/>
              </a:rPr>
              <a:t>www.collaberadigital.com</a:t>
            </a:r>
            <a:endParaRPr lang="en-IN" sz="1800" dirty="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47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CFD7FB-BF20-EC66-9F7B-A95E73215B53}"/>
              </a:ext>
            </a:extLst>
          </p:cNvPr>
          <p:cNvSpPr txBox="1"/>
          <p:nvPr/>
        </p:nvSpPr>
        <p:spPr>
          <a:xfrm>
            <a:off x="2474696" y="343971"/>
            <a:ext cx="72408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Important areas of the Project with screenshots</a:t>
            </a:r>
            <a:endParaRPr lang="en-GB" sz="24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180168-9EA6-8268-9CBD-E6A6EF00771A}"/>
              </a:ext>
            </a:extLst>
          </p:cNvPr>
          <p:cNvSpPr txBox="1"/>
          <p:nvPr/>
        </p:nvSpPr>
        <p:spPr>
          <a:xfrm>
            <a:off x="2476500" y="771953"/>
            <a:ext cx="723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Login/Register</a:t>
            </a:r>
            <a:endParaRPr lang="en-GB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BC5EFB-F34F-83D5-ECD8-0CDFC6288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3155"/>
            <a:ext cx="5671479" cy="2918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13BB9F-44C6-39CC-B2CD-58ABFBA66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07365"/>
            <a:ext cx="5934634" cy="292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09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05AB57-DF88-7210-4D89-C2B44DE8A7A6}"/>
              </a:ext>
            </a:extLst>
          </p:cNvPr>
          <p:cNvSpPr txBox="1"/>
          <p:nvPr/>
        </p:nvSpPr>
        <p:spPr>
          <a:xfrm>
            <a:off x="2474696" y="343971"/>
            <a:ext cx="72408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Important areas of the Project with screenshots</a:t>
            </a:r>
            <a:endParaRPr lang="en-GB" sz="24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227955-703E-A323-8EFC-B5642F76D45C}"/>
              </a:ext>
            </a:extLst>
          </p:cNvPr>
          <p:cNvSpPr txBox="1"/>
          <p:nvPr/>
        </p:nvSpPr>
        <p:spPr>
          <a:xfrm>
            <a:off x="2476500" y="771953"/>
            <a:ext cx="723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Admin: Database Management</a:t>
            </a:r>
            <a:endParaRPr lang="en-GB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25374-8B11-6ECA-D3E2-7745C5601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1949"/>
            <a:ext cx="5853951" cy="3125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960CA2-14F8-CBF1-E055-D1DA0AFC02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951" y="2411949"/>
            <a:ext cx="6176684" cy="312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97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05AB57-DF88-7210-4D89-C2B44DE8A7A6}"/>
              </a:ext>
            </a:extLst>
          </p:cNvPr>
          <p:cNvSpPr txBox="1"/>
          <p:nvPr/>
        </p:nvSpPr>
        <p:spPr>
          <a:xfrm>
            <a:off x="2474696" y="343971"/>
            <a:ext cx="72408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Important areas of the Project with screenshots</a:t>
            </a:r>
            <a:endParaRPr lang="en-GB" sz="24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227955-703E-A323-8EFC-B5642F76D45C}"/>
              </a:ext>
            </a:extLst>
          </p:cNvPr>
          <p:cNvSpPr txBox="1"/>
          <p:nvPr/>
        </p:nvSpPr>
        <p:spPr>
          <a:xfrm>
            <a:off x="2476500" y="771953"/>
            <a:ext cx="723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Admin: Database Management</a:t>
            </a:r>
            <a:endParaRPr lang="en-GB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59AE09-4C46-7EFE-0FD7-492465BEC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70" y="1891703"/>
            <a:ext cx="9610165" cy="442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980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6DBABD-3600-8C15-BDF1-716C42838847}"/>
              </a:ext>
            </a:extLst>
          </p:cNvPr>
          <p:cNvSpPr txBox="1"/>
          <p:nvPr/>
        </p:nvSpPr>
        <p:spPr>
          <a:xfrm>
            <a:off x="2474696" y="343971"/>
            <a:ext cx="72408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Important areas of the Project with screenshots</a:t>
            </a:r>
            <a:endParaRPr lang="en-GB" sz="24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2F5E4A-4845-C76C-018B-E720A77D9089}"/>
              </a:ext>
            </a:extLst>
          </p:cNvPr>
          <p:cNvSpPr txBox="1"/>
          <p:nvPr/>
        </p:nvSpPr>
        <p:spPr>
          <a:xfrm>
            <a:off x="2476500" y="771953"/>
            <a:ext cx="723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Student: </a:t>
            </a:r>
            <a:r>
              <a:rPr lang="en-IN" sz="1800" dirty="0" err="1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Enrollment</a:t>
            </a:r>
            <a:r>
              <a:rPr lang="en-IN" sz="1800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 Functions</a:t>
            </a:r>
            <a:endParaRPr lang="en-GB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6A3175-1265-9E6B-D9B0-A0DFF1036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9221"/>
            <a:ext cx="5836024" cy="29968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A91BEC-C5C9-1FAE-B995-F399AE5B8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411" y="2579221"/>
            <a:ext cx="6501589" cy="299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557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5EEBAE-A093-35BE-C1B8-5F86D8AD68D6}"/>
              </a:ext>
            </a:extLst>
          </p:cNvPr>
          <p:cNvSpPr txBox="1"/>
          <p:nvPr/>
        </p:nvSpPr>
        <p:spPr>
          <a:xfrm>
            <a:off x="5133975" y="568237"/>
            <a:ext cx="19222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Conclusion</a:t>
            </a:r>
            <a:endParaRPr lang="en-GB" sz="24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D85C2A-CFD0-90DE-74D4-001FF2D58F69}"/>
              </a:ext>
            </a:extLst>
          </p:cNvPr>
          <p:cNvSpPr txBox="1"/>
          <p:nvPr/>
        </p:nvSpPr>
        <p:spPr>
          <a:xfrm>
            <a:off x="860612" y="1864659"/>
            <a:ext cx="105424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The final product sufficiently demonstrates that a student enrollment system that is intuitive to use can be developed</a:t>
            </a:r>
          </a:p>
          <a:p>
            <a:endParaRPr lang="en-P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Creating all pertinent information for a class is a simple matter of filling out a short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Viewing, editing, and deleting existing information is easily accessible in one 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Students can enroll and drop classes with a single press of a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H" dirty="0"/>
          </a:p>
          <a:p>
            <a:r>
              <a:rPr lang="en-PH" dirty="0"/>
              <a:t>Such a system won’t necessarily completely alleviate the stress that comes from enrollment, but having at least one process handled swiftly the way this does is bound to save a lot of people headaches.</a:t>
            </a:r>
          </a:p>
        </p:txBody>
      </p:sp>
    </p:spTree>
    <p:extLst>
      <p:ext uri="{BB962C8B-B14F-4D97-AF65-F5344CB8AC3E}">
        <p14:creationId xmlns:p14="http://schemas.microsoft.com/office/powerpoint/2010/main" val="3066395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5EEBAE-A093-35BE-C1B8-5F86D8AD68D6}"/>
              </a:ext>
            </a:extLst>
          </p:cNvPr>
          <p:cNvSpPr txBox="1"/>
          <p:nvPr/>
        </p:nvSpPr>
        <p:spPr>
          <a:xfrm>
            <a:off x="2572871" y="568237"/>
            <a:ext cx="6589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Recommendations (Future Enhancements)</a:t>
            </a:r>
            <a:endParaRPr lang="en-GB" sz="24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3F3A45-2262-5734-9C4A-CC161746B0E5}"/>
              </a:ext>
            </a:extLst>
          </p:cNvPr>
          <p:cNvSpPr txBox="1"/>
          <p:nvPr/>
        </p:nvSpPr>
        <p:spPr>
          <a:xfrm>
            <a:off x="986118" y="2079811"/>
            <a:ext cx="102645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Implement means to export student enrollment information for use in other systems (e.g. tuition calculation, pre-enlistment)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Add restrictions such that enrollment is only allowed during a specific period at the beginning of a given semester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Expand user base to include faculty members, permitting them to view students in their class and select which classes they will teach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Replace current account management with a single sign-on feature that makes use of university email address</a:t>
            </a:r>
          </a:p>
        </p:txBody>
      </p:sp>
    </p:spTree>
    <p:extLst>
      <p:ext uri="{BB962C8B-B14F-4D97-AF65-F5344CB8AC3E}">
        <p14:creationId xmlns:p14="http://schemas.microsoft.com/office/powerpoint/2010/main" val="1952212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103A12-0AA4-00C6-4CFD-58A6489D245B}"/>
              </a:ext>
            </a:extLst>
          </p:cNvPr>
          <p:cNvSpPr txBox="1"/>
          <p:nvPr/>
        </p:nvSpPr>
        <p:spPr>
          <a:xfrm>
            <a:off x="2789021" y="2705724"/>
            <a:ext cx="661215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Thank You</a:t>
            </a:r>
            <a:endParaRPr lang="en-GB" sz="115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C51203-C25D-740B-160F-E334C0EB9422}"/>
              </a:ext>
            </a:extLst>
          </p:cNvPr>
          <p:cNvSpPr/>
          <p:nvPr/>
        </p:nvSpPr>
        <p:spPr>
          <a:xfrm>
            <a:off x="9986511" y="6524193"/>
            <a:ext cx="21961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Helvetica" panose="020B0604020202030204" pitchFamily="34" charset="0"/>
                <a:cs typeface="Segoe UI" panose="020B0502040204020203" pitchFamily="34" charset="0"/>
              </a:rPr>
              <a:t>www.collaberadigital.com</a:t>
            </a:r>
            <a:endParaRPr lang="en-IN" sz="1400" dirty="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93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ADA6FF-6F44-C06C-54EB-E08AF6143311}"/>
              </a:ext>
            </a:extLst>
          </p:cNvPr>
          <p:cNvSpPr txBox="1"/>
          <p:nvPr/>
        </p:nvSpPr>
        <p:spPr>
          <a:xfrm>
            <a:off x="4224229" y="372546"/>
            <a:ext cx="37417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Personal</a:t>
            </a:r>
            <a:r>
              <a:rPr lang="en-IN" sz="24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 </a:t>
            </a:r>
            <a:r>
              <a:rPr lang="en-IN" sz="2400" b="1" dirty="0">
                <a:solidFill>
                  <a:srgbClr val="D4EBD8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BACKGROUND</a:t>
            </a:r>
            <a:endParaRPr lang="en-GB" sz="2400" b="1" dirty="0">
              <a:solidFill>
                <a:srgbClr val="D4EBD8"/>
              </a:solidFill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74569-3E72-209E-3294-60EB4C694B43}"/>
              </a:ext>
            </a:extLst>
          </p:cNvPr>
          <p:cNvSpPr txBox="1"/>
          <p:nvPr/>
        </p:nvSpPr>
        <p:spPr>
          <a:xfrm>
            <a:off x="3079959" y="834211"/>
            <a:ext cx="6030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(Name, Past Experience, Qualification, Career Summary)</a:t>
            </a:r>
            <a:endParaRPr lang="en-GB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8A408B-108E-8EA9-DA0A-9F0FA1CD9B17}"/>
              </a:ext>
            </a:extLst>
          </p:cNvPr>
          <p:cNvSpPr txBox="1"/>
          <p:nvPr/>
        </p:nvSpPr>
        <p:spPr>
          <a:xfrm>
            <a:off x="507206" y="2036897"/>
            <a:ext cx="10071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Name : Derryck Ramos</a:t>
            </a:r>
            <a:endParaRPr lang="en-GB" b="1" dirty="0">
              <a:solidFill>
                <a:srgbClr val="15102C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6A3C17-90A3-F93F-5D84-D3D378E1ACB2}"/>
              </a:ext>
            </a:extLst>
          </p:cNvPr>
          <p:cNvSpPr txBox="1"/>
          <p:nvPr/>
        </p:nvSpPr>
        <p:spPr>
          <a:xfrm>
            <a:off x="507206" y="2798547"/>
            <a:ext cx="100711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Past Experience : 3 months internship in Amkor Technology Philippines (developed an ASP.NET MVC application)</a:t>
            </a:r>
            <a:endParaRPr lang="en-GB" b="1" dirty="0">
              <a:solidFill>
                <a:srgbClr val="15102C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5AE72A-AEC0-D00B-117C-50F93D7FACDF}"/>
              </a:ext>
            </a:extLst>
          </p:cNvPr>
          <p:cNvSpPr txBox="1"/>
          <p:nvPr/>
        </p:nvSpPr>
        <p:spPr>
          <a:xfrm>
            <a:off x="507206" y="3874787"/>
            <a:ext cx="10071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Qualification : Bachelor’s Degree in Computer Science</a:t>
            </a:r>
            <a:endParaRPr lang="en-GB" b="1" dirty="0">
              <a:solidFill>
                <a:srgbClr val="15102C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9B1C4D-84C8-31FA-3922-10AC6E28778E}"/>
              </a:ext>
            </a:extLst>
          </p:cNvPr>
          <p:cNvSpPr txBox="1"/>
          <p:nvPr/>
        </p:nvSpPr>
        <p:spPr>
          <a:xfrm>
            <a:off x="507206" y="4793732"/>
            <a:ext cx="100711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Career Summary : Fresh Graduate looking to further hone their programming skills and add more skills to their toolkit</a:t>
            </a:r>
            <a:endParaRPr lang="en-GB" b="1" dirty="0">
              <a:solidFill>
                <a:srgbClr val="1510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389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D730E22-84C3-33DE-6F74-CB73EF6B951D}"/>
              </a:ext>
            </a:extLst>
          </p:cNvPr>
          <p:cNvSpPr txBox="1"/>
          <p:nvPr/>
        </p:nvSpPr>
        <p:spPr>
          <a:xfrm>
            <a:off x="393700" y="501134"/>
            <a:ext cx="3530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Key Takeaways/Learnings from the </a:t>
            </a:r>
            <a:r>
              <a:rPr lang="en-IN" sz="1800" b="1" dirty="0">
                <a:solidFill>
                  <a:srgbClr val="D4EBD8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Program (HTD)</a:t>
            </a:r>
            <a:endParaRPr lang="en-GB" sz="1800" b="1" dirty="0">
              <a:solidFill>
                <a:srgbClr val="D4EBD8"/>
              </a:solidFill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CB2579-B963-A703-FF7E-F15C10241760}"/>
              </a:ext>
            </a:extLst>
          </p:cNvPr>
          <p:cNvSpPr txBox="1"/>
          <p:nvPr/>
        </p:nvSpPr>
        <p:spPr>
          <a:xfrm>
            <a:off x="4814048" y="1604299"/>
            <a:ext cx="66518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Refreshed understanding on C#, SQL, and RDBMS concepts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More in-depth understanding of SDLC (particularly Agile development)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Updated knowledge on ASP.NET MVC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Learned a different way to access, configure, and manipulate SQL databases in .NET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Introduced to Identity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Became more accustomed to version control with 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Experienced how to create APIs for the first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Finally learned something on the deployment end of the development cycle (introduction to Docker and Kubernetes)</a:t>
            </a:r>
          </a:p>
        </p:txBody>
      </p:sp>
    </p:spTree>
    <p:extLst>
      <p:ext uri="{BB962C8B-B14F-4D97-AF65-F5344CB8AC3E}">
        <p14:creationId xmlns:p14="http://schemas.microsoft.com/office/powerpoint/2010/main" val="962102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55063D-F1F4-B0DA-30AC-5261138A1501}"/>
              </a:ext>
            </a:extLst>
          </p:cNvPr>
          <p:cNvSpPr txBox="1"/>
          <p:nvPr/>
        </p:nvSpPr>
        <p:spPr>
          <a:xfrm>
            <a:off x="4138505" y="372546"/>
            <a:ext cx="3910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  <a:cs typeface="Segoe UI" panose="020B0502040204020203" pitchFamily="34" charset="0"/>
              </a:rPr>
              <a:t>Problem Statement of the Capstone Project</a:t>
            </a:r>
            <a:endParaRPr lang="en-GB" sz="2400" b="1" dirty="0">
              <a:solidFill>
                <a:schemeClr val="bg1"/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4F7E5C-C997-4533-D5FD-FC556423B496}"/>
              </a:ext>
            </a:extLst>
          </p:cNvPr>
          <p:cNvSpPr txBox="1"/>
          <p:nvPr/>
        </p:nvSpPr>
        <p:spPr>
          <a:xfrm>
            <a:off x="779929" y="1882588"/>
            <a:ext cx="102556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Enrollment in college has always been a hassle, between all the paperwork one had to fill out and all the offices one had to visit. A lot of processes are still done by hand, and what few online solutions exist leave something to be desired in terms of performance or user experience.</a:t>
            </a:r>
          </a:p>
          <a:p>
            <a:endParaRPr lang="en-PH" dirty="0"/>
          </a:p>
          <a:p>
            <a:r>
              <a:rPr lang="en-PH" dirty="0"/>
              <a:t>This project aims to answer the question of whether it is possible to create a Student Enrollment System where the process of adding and dropping classes is quick and easy for the student. </a:t>
            </a:r>
          </a:p>
          <a:p>
            <a:endParaRPr lang="en-P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What is the most convenient way for administrative staff to add information regarding the classes the students can enroll?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How can the process of searching for, adding, and dropping classes be streamlined?</a:t>
            </a:r>
          </a:p>
        </p:txBody>
      </p:sp>
    </p:spTree>
    <p:extLst>
      <p:ext uri="{BB962C8B-B14F-4D97-AF65-F5344CB8AC3E}">
        <p14:creationId xmlns:p14="http://schemas.microsoft.com/office/powerpoint/2010/main" val="2026189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130CDC-7A2C-2A43-EC31-7447B1BF6C98}"/>
              </a:ext>
            </a:extLst>
          </p:cNvPr>
          <p:cNvSpPr txBox="1"/>
          <p:nvPr/>
        </p:nvSpPr>
        <p:spPr>
          <a:xfrm>
            <a:off x="4224229" y="372546"/>
            <a:ext cx="37417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Approach Note</a:t>
            </a:r>
            <a:endParaRPr lang="en-GB" sz="24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14F0D7-36F0-1DDD-19AE-CA6C37E9C145}"/>
              </a:ext>
            </a:extLst>
          </p:cNvPr>
          <p:cNvSpPr txBox="1"/>
          <p:nvPr/>
        </p:nvSpPr>
        <p:spPr>
          <a:xfrm>
            <a:off x="510989" y="1837763"/>
            <a:ext cx="1102658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Detailed an exhaustive list of functions required of the system and documented them in a business requirements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Illustrated aforementioned functions as well as required database entities with diagrams for use as a visual guide in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Construct a mockup of the desired look of the system with static 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Actual development of application with ASP.NET MVC 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H" dirty="0"/>
              <a:t>Configured Identity Framework to enable authorization based on login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H" dirty="0"/>
              <a:t>Added Student and Administrator roles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H" dirty="0"/>
              <a:t>Configured the main database and established all the relationships between entities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H" dirty="0"/>
              <a:t>Developed the repository functions that facilitated the creation, retrieval, updating, and deletion of data for each and every table in the 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H" dirty="0"/>
              <a:t>Created corresponding controllers and views that utilized said functions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H" dirty="0"/>
              <a:t>Tested each function and ensured various validations were in place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H" dirty="0"/>
              <a:t>Configured authorizations with respect to user roles for pertinent controllers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Development of Web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Containerization of both MVC application and APIs via Docker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Configuration of .</a:t>
            </a:r>
            <a:r>
              <a:rPr lang="en-PH" dirty="0" err="1"/>
              <a:t>yaml</a:t>
            </a:r>
            <a:r>
              <a:rPr lang="en-PH" dirty="0"/>
              <a:t> file to enable application deployment via Kubernetes</a:t>
            </a:r>
          </a:p>
          <a:p>
            <a:pPr lvl="1"/>
            <a:endParaRPr lang="en-PH" dirty="0"/>
          </a:p>
          <a:p>
            <a:pPr marL="3943350" lvl="8" indent="-285750">
              <a:buFont typeface="Arial" panose="020B0604020202020204" pitchFamily="34" charset="0"/>
              <a:buChar char="•"/>
            </a:pPr>
            <a:endParaRPr lang="en-P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490347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E54924-F5C1-18D1-93CD-42A8DFEBA12D}"/>
              </a:ext>
            </a:extLst>
          </p:cNvPr>
          <p:cNvSpPr txBox="1"/>
          <p:nvPr/>
        </p:nvSpPr>
        <p:spPr>
          <a:xfrm>
            <a:off x="4224229" y="515421"/>
            <a:ext cx="37417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Wireframe/Architecture</a:t>
            </a:r>
            <a:endParaRPr lang="en-GB" sz="24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004A8-EA21-1CDE-1EF0-160886BBA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5" y="1829840"/>
            <a:ext cx="5091952" cy="38921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801127-5E96-443F-685D-90E7A869F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882" y="1829840"/>
            <a:ext cx="6073262" cy="389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39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72CBAA-3F17-9A50-9C5B-F3C76638D465}"/>
              </a:ext>
            </a:extLst>
          </p:cNvPr>
          <p:cNvSpPr txBox="1"/>
          <p:nvPr/>
        </p:nvSpPr>
        <p:spPr>
          <a:xfrm>
            <a:off x="257175" y="4648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Wireframe/Architecture</a:t>
            </a:r>
            <a:endParaRPr lang="en-GB" sz="1800" b="1" dirty="0">
              <a:solidFill>
                <a:srgbClr val="15102C"/>
              </a:solidFill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3C7E0A-8145-10E6-DA09-1566A30866A9}"/>
              </a:ext>
            </a:extLst>
          </p:cNvPr>
          <p:cNvSpPr/>
          <p:nvPr/>
        </p:nvSpPr>
        <p:spPr>
          <a:xfrm>
            <a:off x="355600" y="834211"/>
            <a:ext cx="3754438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38C49A-707E-B958-0720-B2AF44BB9FC4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75BD70B-A557-1A60-8802-0FC7B604B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D3BAE09-710F-D0AE-DBD4-6BBE70CB5E79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901AD76-6E32-A535-B53E-37DADDB7C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FC66A8-BA43-BFBD-D2AF-7A035718AE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47" y="1120624"/>
            <a:ext cx="6224504" cy="533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07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72CBAA-3F17-9A50-9C5B-F3C76638D465}"/>
              </a:ext>
            </a:extLst>
          </p:cNvPr>
          <p:cNvSpPr txBox="1"/>
          <p:nvPr/>
        </p:nvSpPr>
        <p:spPr>
          <a:xfrm>
            <a:off x="257175" y="4648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Wireframe/Architecture</a:t>
            </a:r>
            <a:endParaRPr lang="en-GB" sz="1800" b="1" dirty="0">
              <a:solidFill>
                <a:srgbClr val="15102C"/>
              </a:solidFill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3C7E0A-8145-10E6-DA09-1566A30866A9}"/>
              </a:ext>
            </a:extLst>
          </p:cNvPr>
          <p:cNvSpPr/>
          <p:nvPr/>
        </p:nvSpPr>
        <p:spPr>
          <a:xfrm>
            <a:off x="355600" y="834211"/>
            <a:ext cx="3754438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38C49A-707E-B958-0720-B2AF44BB9FC4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75BD70B-A557-1A60-8802-0FC7B604B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D3BAE09-710F-D0AE-DBD4-6BBE70CB5E79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901AD76-6E32-A535-B53E-37DADDB7C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6B2591-9B75-99EC-4FC5-2C4F0369A0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599" y="1249262"/>
            <a:ext cx="5105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10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BD0108-4925-6882-BED6-EAA8915DEA81}"/>
              </a:ext>
            </a:extLst>
          </p:cNvPr>
          <p:cNvSpPr txBox="1"/>
          <p:nvPr/>
        </p:nvSpPr>
        <p:spPr>
          <a:xfrm>
            <a:off x="195046" y="82616"/>
            <a:ext cx="72408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Important areas of the Project with screenshots</a:t>
            </a:r>
            <a:endParaRPr lang="en-GB" sz="2400" b="1" dirty="0">
              <a:solidFill>
                <a:srgbClr val="15102C"/>
              </a:solidFill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5D43C5-7456-BE3A-D059-E42A43B18754}"/>
              </a:ext>
            </a:extLst>
          </p:cNvPr>
          <p:cNvSpPr txBox="1"/>
          <p:nvPr/>
        </p:nvSpPr>
        <p:spPr>
          <a:xfrm>
            <a:off x="195046" y="464879"/>
            <a:ext cx="64819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(Frontend, Database, Backend, Key Validations, Functionalities Etc.)</a:t>
            </a:r>
            <a:endParaRPr lang="en-GB" sz="1600" dirty="0">
              <a:solidFill>
                <a:srgbClr val="15102C"/>
              </a:solidFill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61CD4D-4D2C-69A3-E0F2-A61FFC023DA4}"/>
              </a:ext>
            </a:extLst>
          </p:cNvPr>
          <p:cNvSpPr/>
          <p:nvPr/>
        </p:nvSpPr>
        <p:spPr>
          <a:xfrm>
            <a:off x="355600" y="834211"/>
            <a:ext cx="3754438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E901671-4FA2-655C-E60B-D780EEE2384B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15035A6-8330-D444-76DE-4DBFB59A0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ED3550-0C28-6320-623B-956B2A5A8961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DC4B535-816F-C2EB-C991-4F969B5E1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10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737</Words>
  <Application>Microsoft Office PowerPoint</Application>
  <PresentationFormat>Widescreen</PresentationFormat>
  <Paragraphs>71</Paragraphs>
  <Slides>16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Soni</dc:creator>
  <cp:lastModifiedBy>Derryck Ramos</cp:lastModifiedBy>
  <cp:revision>40</cp:revision>
  <dcterms:created xsi:type="dcterms:W3CDTF">2023-02-09T10:19:33Z</dcterms:created>
  <dcterms:modified xsi:type="dcterms:W3CDTF">2023-04-13T05:39:23Z</dcterms:modified>
</cp:coreProperties>
</file>